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67" r:id="rId4"/>
    <p:sldId id="259" r:id="rId5"/>
    <p:sldId id="260" r:id="rId6"/>
    <p:sldId id="258" r:id="rId7"/>
    <p:sldId id="261" r:id="rId8"/>
    <p:sldId id="262" r:id="rId9"/>
    <p:sldId id="268" r:id="rId10"/>
    <p:sldId id="263" r:id="rId11"/>
    <p:sldId id="266" r:id="rId12"/>
    <p:sldId id="269" r:id="rId13"/>
    <p:sldId id="264" r:id="rId14"/>
    <p:sldId id="265" r:id="rId15"/>
    <p:sldId id="270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78" r:id="rId25"/>
    <p:sldId id="279" r:id="rId26"/>
    <p:sldId id="284" r:id="rId27"/>
    <p:sldId id="285" r:id="rId28"/>
    <p:sldId id="286" r:id="rId29"/>
    <p:sldId id="287" r:id="rId30"/>
    <p:sldId id="288" r:id="rId31"/>
    <p:sldId id="271" r:id="rId32"/>
    <p:sldId id="257" r:id="rId33"/>
  </p:sldIdLst>
  <p:sldSz cx="9144000" cy="6858000" type="screen4x3"/>
  <p:notesSz cx="6858000" cy="9144000"/>
  <p:embeddedFontLst>
    <p:embeddedFont>
      <p:font typeface="맑은 고딕" pitchFamily="50" charset="-127"/>
      <p:regular r:id="rId35"/>
      <p:bold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8u+ZMabLf3z8Swy6ADF9w" hashData="RfQ2fMZz/hibOv2lg/H7yOXgsI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00"/>
    <a:srgbClr val="AB0000"/>
    <a:srgbClr val="B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47B3-F8FE-47D8-B29F-3A1402546CC3}" type="datetimeFigureOut">
              <a:rPr lang="ko-KR" altLang="en-US" smtClean="0"/>
              <a:pPr/>
              <a:t>2007-07-29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C99E2-5AA4-40D1-9658-040D44A3F2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reflection blurRad="6350" stA="55000" endA="50" endPos="85000" dist="60007" dir="5400000" sy="-100000" algn="bl" rotWithShape="0"/>
                </a:effectLst>
              </a:defRPr>
            </a:lvl1pPr>
          </a:lstStyle>
          <a:p>
            <a:r>
              <a:rPr lang="en-US" altLang="ko-KR" dirty="0" smtClean="0"/>
              <a:t>Carcinogen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ko-KR" dirty="0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9581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00038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C00000"/>
                </a:solidFill>
                <a:effectLst>
                  <a:reflection blurRad="6350" stA="55000" endA="50" endPos="85000" dist="29997" dir="5400000" sy="-100000" algn="bl" rotWithShape="0"/>
                </a:effectLst>
              </a:defRPr>
            </a:lvl1pPr>
          </a:lstStyle>
          <a:p>
            <a:r>
              <a:rPr lang="en-US" altLang="ko-KR" dirty="0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defRPr>
            </a:lvl1pPr>
          </a:lstStyle>
          <a:p>
            <a:r>
              <a:rPr lang="en-US" altLang="ko-KR" dirty="0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defRPr>
            </a:lvl1pPr>
          </a:lstStyle>
          <a:p>
            <a:fld id="{0E24680D-FAD9-4C8F-9DFB-04ADB907114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 baseline="0">
          <a:solidFill>
            <a:schemeClr val="bg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cinogen.co.k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주거용 부동산 및 전세</a:t>
            </a:r>
            <a:r>
              <a:rPr lang="en-US" altLang="ko-KR" sz="54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en-US" altLang="ko-KR" sz="5400" dirty="0" smtClean="0">
                <a:effectLst>
                  <a:reflection blurRad="6350" stA="50000" endA="300" endPos="50000" dist="60007" dir="5400000" sy="-100000" algn="bl" rotWithShape="0"/>
                </a:effectLst>
              </a:rPr>
            </a:br>
            <a:r>
              <a:rPr lang="ko-KR" altLang="en-US" sz="2700" b="1" dirty="0" smtClean="0">
                <a:solidFill>
                  <a:schemeClr val="bg1">
                    <a:lumMod val="8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멀고도 험난한 내 집 마련의 꿈</a:t>
            </a:r>
            <a:r>
              <a:rPr lang="en-US" altLang="ko-KR" sz="2700" b="1" dirty="0" smtClean="0">
                <a:solidFill>
                  <a:schemeClr val="bg1">
                    <a:lumMod val="8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, </a:t>
            </a:r>
            <a:r>
              <a:rPr lang="ko-KR" altLang="en-US" sz="2700" b="1" dirty="0" smtClean="0">
                <a:solidFill>
                  <a:schemeClr val="bg1">
                    <a:lumMod val="8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그리고 그 시작</a:t>
            </a:r>
            <a:endParaRPr lang="ko-KR" altLang="en-US" sz="2700" b="1" dirty="0">
              <a:solidFill>
                <a:schemeClr val="bg1">
                  <a:lumMod val="8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MD Winners </a:t>
            </a:r>
          </a:p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Real Estate Section</a:t>
            </a:r>
          </a:p>
          <a:p>
            <a:endParaRPr lang="en-US" altLang="ko-KR" sz="900" b="1" dirty="0" smtClean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3214678" y="5072074"/>
            <a:ext cx="2647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rgbClr val="C0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Carcinogen</a:t>
            </a:r>
            <a:endParaRPr lang="ko-KR" altLang="en-US" sz="3600" b="1" dirty="0">
              <a:solidFill>
                <a:srgbClr val="C0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고려시대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전당제도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급전이 필요한 자작농에게 전답</a:t>
            </a:r>
            <a:r>
              <a:rPr lang="en-US" altLang="ko-KR" dirty="0" smtClean="0"/>
              <a:t> </a:t>
            </a:r>
            <a:r>
              <a:rPr lang="ko-KR" altLang="en-US" dirty="0" smtClean="0"/>
              <a:t>담보 대출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조상 숭배 전통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농경 사회 특유의 토지에 대한 애착심의 발로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실제는 지배층의 수탈 수단으로 이용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r>
              <a:rPr lang="ko-KR" altLang="en-US" dirty="0" smtClean="0"/>
              <a:t>조선 후기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 강화도 조약 이후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서울로 몰려드는 인구로 인하여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주택의 전세가 본격적으로 시작됨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월세의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월세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보증금</a:t>
            </a:r>
            <a:r>
              <a:rPr lang="en-US" altLang="ko-KR" dirty="0" smtClean="0"/>
              <a:t>+</a:t>
            </a:r>
            <a:r>
              <a:rPr lang="ko-KR" altLang="en-US" dirty="0" smtClean="0"/>
              <a:t>임대료</a:t>
            </a:r>
            <a:r>
              <a:rPr lang="en-US" altLang="ko-KR" dirty="0" smtClean="0"/>
              <a:t> </a:t>
            </a:r>
            <a:r>
              <a:rPr lang="ko-KR" altLang="en-US" dirty="0" smtClean="0"/>
              <a:t>↔ 주택 임대 권한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보증금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주택에 손상을 가하지 않는 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계약 </a:t>
            </a:r>
            <a:r>
              <a:rPr lang="ko-KR" altLang="en-US" dirty="0" err="1" smtClean="0"/>
              <a:t>만기시</a:t>
            </a:r>
            <a:r>
              <a:rPr lang="ko-KR" altLang="en-US" dirty="0" smtClean="0"/>
              <a:t> 전액 환급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임대료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환급되지 않는 금액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1"/>
            <a:r>
              <a:rPr lang="ko-KR" altLang="en-US" dirty="0" smtClean="0"/>
              <a:t>대부분 보증금과 임대료는 반비례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전세의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전세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전세금 ↔ 주택 임대 권한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전세금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주택에 손상을 가하지 않는 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계약 </a:t>
            </a:r>
            <a:r>
              <a:rPr lang="ko-KR" altLang="en-US" dirty="0" err="1" smtClean="0"/>
              <a:t>만기시</a:t>
            </a:r>
            <a:r>
              <a:rPr lang="ko-KR" altLang="en-US" dirty="0" smtClean="0"/>
              <a:t> 전액 환급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거액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보통은 집값의 </a:t>
            </a:r>
            <a:r>
              <a:rPr lang="en-US" altLang="ko-KR" dirty="0" smtClean="0"/>
              <a:t>70~80% </a:t>
            </a:r>
            <a:r>
              <a:rPr lang="ko-KR" altLang="en-US" dirty="0" smtClean="0"/>
              <a:t>선에서 결정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한국에서 고유하게 발달된 주택 임대 제도로 타국에는 없음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Carcinogen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286388"/>
            <a:ext cx="7667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한국의 집주인은 바보인가</a:t>
            </a:r>
            <a:r>
              <a:rPr lang="en-US" altLang="ko-KR" sz="48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?</a:t>
            </a:r>
            <a:endParaRPr lang="ko-KR" altLang="en-US" sz="4800" b="1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전세의 역할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소유주의 입장에서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거액의 자금조달 수단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임차인의 신용을 보증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임대료 수금의 번거로움 없음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주택 금융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전세금을 기반으로 다른 주택을 마련 가능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r>
              <a:rPr lang="ko-KR" altLang="en-US" dirty="0" smtClean="0"/>
              <a:t>세입자의 입장에서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강제저축 수단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이전 주택의 전세금은 이후 전세 및 주택 구입시 활용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안정적 거주지 획득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갑작스런 재산상의 변동이 있어도</a:t>
            </a:r>
            <a:r>
              <a:rPr lang="en-US" altLang="ko-KR" dirty="0" smtClean="0"/>
              <a:t>,</a:t>
            </a:r>
            <a:r>
              <a:rPr lang="ko-KR" altLang="en-US" dirty="0" smtClean="0"/>
              <a:t> 계약기간 동안은 안정적으로 거주지 확보 가능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1928802"/>
            <a:ext cx="53559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Win-Win</a:t>
            </a:r>
          </a:p>
          <a:p>
            <a:pPr algn="ctr"/>
            <a:r>
              <a:rPr lang="en-US" altLang="ko-KR" sz="96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Game?</a:t>
            </a:r>
            <a:endParaRPr lang="ko-KR" altLang="en-US" sz="9600" b="1" dirty="0">
              <a:solidFill>
                <a:schemeClr val="bg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전세의 진실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sz="3100" dirty="0" smtClean="0"/>
              <a:t>-</a:t>
            </a:r>
            <a:r>
              <a:rPr lang="ko-KR" altLang="en-US" sz="3100" dirty="0" smtClean="0"/>
              <a:t>주택 가격이 오르지 않는 경우</a:t>
            </a:r>
            <a:r>
              <a:rPr lang="en-US" altLang="ko-KR" sz="3100" dirty="0" smtClean="0"/>
              <a:t>-</a:t>
            </a:r>
            <a:endParaRPr lang="ko-KR" altLang="en-US" sz="31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소유주의 입장에서</a:t>
            </a:r>
            <a:r>
              <a:rPr lang="en-US" altLang="ko-KR" dirty="0" smtClean="0"/>
              <a:t>: </a:t>
            </a:r>
            <a:r>
              <a:rPr lang="ko-KR" altLang="en-US" b="1" dirty="0" smtClean="0"/>
              <a:t>차라리 팔 걸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수리비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세금 부담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실제소득 </a:t>
            </a:r>
            <a:endParaRPr lang="en-US" altLang="ko-KR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ko-KR" dirty="0" smtClean="0"/>
              <a:t>= </a:t>
            </a:r>
            <a:r>
              <a:rPr lang="ko-KR" altLang="en-US" dirty="0" smtClean="0"/>
              <a:t>전세금의 이자 </a:t>
            </a:r>
            <a:r>
              <a:rPr lang="en-US" altLang="ko-KR" dirty="0" smtClean="0"/>
              <a:t>+ </a:t>
            </a:r>
            <a:r>
              <a:rPr lang="ko-KR" altLang="en-US" dirty="0" smtClean="0"/>
              <a:t>가격 변동폭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기타 잡비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세입자의 입장에서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천만다행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전세금 대출시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대출 금액으로 주택을 구입한 경우에 비해 상대적으로 이득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전세금 상승 확률 낮음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전세의 진실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100" dirty="0" smtClean="0"/>
              <a:t>-</a:t>
            </a:r>
            <a:r>
              <a:rPr lang="ko-KR" altLang="en-US" sz="3100" dirty="0" smtClean="0"/>
              <a:t>주택 가격이 오르는 경우</a:t>
            </a:r>
            <a:r>
              <a:rPr lang="en-US" altLang="ko-KR" sz="3100" dirty="0" smtClean="0"/>
              <a:t>-</a:t>
            </a:r>
            <a:endParaRPr lang="ko-KR" altLang="en-US" sz="31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소유주의 입장에서</a:t>
            </a:r>
            <a:r>
              <a:rPr lang="en-US" altLang="ko-KR" dirty="0" smtClean="0"/>
              <a:t>: </a:t>
            </a:r>
            <a:r>
              <a:rPr lang="ko-KR" altLang="en-US" b="1" dirty="0" err="1" smtClean="0"/>
              <a:t>앗싸</a:t>
            </a:r>
            <a:r>
              <a:rPr lang="ko-KR" altLang="en-US" b="1" dirty="0" smtClean="0"/>
              <a:t> 좋구나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실제소득</a:t>
            </a:r>
            <a:endParaRPr lang="en-US" altLang="ko-KR" dirty="0" smtClean="0"/>
          </a:p>
          <a:p>
            <a:pPr lvl="1">
              <a:buClr>
                <a:schemeClr val="tx1"/>
              </a:buClr>
            </a:pPr>
            <a:r>
              <a:rPr lang="en-US" altLang="ko-KR" dirty="0" smtClean="0"/>
              <a:t>= </a:t>
            </a:r>
            <a:r>
              <a:rPr lang="ko-KR" altLang="en-US" dirty="0" smtClean="0"/>
              <a:t>전세금의 이자 </a:t>
            </a:r>
            <a:r>
              <a:rPr lang="en-US" altLang="ko-KR" dirty="0" smtClean="0"/>
              <a:t>+ </a:t>
            </a:r>
            <a:r>
              <a:rPr lang="ko-KR" altLang="en-US" dirty="0" smtClean="0"/>
              <a:t>가격 변동폭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+ </a:t>
            </a:r>
            <a:r>
              <a:rPr lang="ko-KR" altLang="en-US" dirty="0" smtClean="0"/>
              <a:t>상승할 전세금 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기타 잡비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세입자의 입장에서</a:t>
            </a:r>
            <a:r>
              <a:rPr lang="en-US" altLang="ko-KR" dirty="0" smtClean="0"/>
              <a:t>: </a:t>
            </a:r>
            <a:r>
              <a:rPr lang="ko-KR" altLang="en-US" b="1" dirty="0" smtClean="0"/>
              <a:t>전전긍긍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장래 주택 소유가 힘들어짐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전세금 상승 확률 매우 높음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전세의 진실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100" dirty="0"/>
              <a:t>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643042" y="1928802"/>
            <a:ext cx="58196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Zero-sum</a:t>
            </a:r>
          </a:p>
          <a:p>
            <a:pPr algn="ctr"/>
            <a:r>
              <a:rPr lang="en-US" altLang="ko-KR" sz="9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Game!</a:t>
            </a:r>
            <a:endParaRPr lang="ko-KR" altLang="en-US" sz="9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G10353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9144000" cy="14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주택임대차보호법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집주인이 내 돈 먹고 튀었어요 </a:t>
            </a:r>
            <a:r>
              <a:rPr lang="ko-KR" altLang="en-US" dirty="0" err="1" smtClean="0"/>
              <a:t>ㅠ</a:t>
            </a:r>
            <a:r>
              <a:rPr lang="en-US" altLang="ko-KR" dirty="0" smtClean="0"/>
              <a:t>_</a:t>
            </a:r>
            <a:r>
              <a:rPr lang="ko-KR" altLang="en-US" dirty="0" err="1" smtClean="0"/>
              <a:t>ㅠ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주택임대차보호법이란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주거용부동산의 임대란 임대인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집주인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임차인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세든 사람</a:t>
            </a:r>
            <a:r>
              <a:rPr lang="en-US" altLang="ko-KR" dirty="0" smtClean="0"/>
              <a:t>)</a:t>
            </a:r>
            <a:r>
              <a:rPr lang="ko-KR" altLang="en-US" dirty="0" smtClean="0"/>
              <a:t>간 상호계약으로 평등하게 </a:t>
            </a:r>
            <a:r>
              <a:rPr lang="ko-KR" altLang="en-US" dirty="0" err="1" smtClean="0"/>
              <a:t>집행되어야한다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sz="4000" dirty="0" smtClean="0"/>
              <a:t>그러나 현실이 그렇게 만만한가</a:t>
            </a:r>
            <a:r>
              <a:rPr lang="en-US" altLang="ko-KR" sz="4000" dirty="0" smtClean="0"/>
              <a:t>?</a:t>
            </a:r>
            <a:r>
              <a:rPr lang="en-US" altLang="ko-KR" dirty="0" smtClean="0"/>
              <a:t> </a:t>
            </a:r>
            <a:r>
              <a:rPr lang="ko-KR" altLang="en-US" dirty="0" smtClean="0"/>
              <a:t>현실적으로는 약자인 임차인이 강자인 임대인에 의해서 </a:t>
            </a:r>
            <a:r>
              <a:rPr lang="ko-KR" altLang="en-US" dirty="0" err="1" smtClean="0"/>
              <a:t>손해보는</a:t>
            </a:r>
            <a:r>
              <a:rPr lang="ko-KR" altLang="en-US" dirty="0" smtClean="0"/>
              <a:t> 경우가 많기 때문에 민법상 규정한 특례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주택임대차보호법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적용범위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주거용 건물의 임대차에 한하여 적용된다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상업용도 등의 주거 목적 외 건물에는 적용되지 않음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주택임대차보호법에서 주택의 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사회통념상 건물로 인정하기에 충분한 요건을 구비하고 주거용으로 사용할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행정기관의 장부상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주거용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으로 기재되어 있지 않더라도 적용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19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919918" y="3000372"/>
            <a:ext cx="7700232" cy="3423067"/>
            <a:chOff x="919918" y="3434933"/>
            <a:chExt cx="7700232" cy="3423067"/>
          </a:xfrm>
        </p:grpSpPr>
        <p:pic>
          <p:nvPicPr>
            <p:cNvPr id="7" name="그림 6" descr="hkjman12312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3570" y="3434933"/>
              <a:ext cx="2976580" cy="3423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919918" y="5429264"/>
              <a:ext cx="47468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사회적 통념상 굴다리 밑은 </a:t>
              </a:r>
              <a:endParaRPr lang="en-US" altLang="ko-KR" sz="2800" b="1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건축물로 간주되지 않으므로</a:t>
              </a:r>
              <a:endParaRPr lang="en-US" altLang="ko-KR" sz="2800" b="1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보호대상에 속하지 않음</a:t>
              </a:r>
              <a:endParaRPr lang="ko-KR" altLang="en-US" sz="2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00034" y="1643050"/>
            <a:ext cx="8591991" cy="3000396"/>
            <a:chOff x="500034" y="1643050"/>
            <a:chExt cx="8591991" cy="3000396"/>
          </a:xfrm>
        </p:grpSpPr>
        <p:pic>
          <p:nvPicPr>
            <p:cNvPr id="10" name="그림 9" descr="untitled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1643050"/>
              <a:ext cx="3018150" cy="30003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500430" y="1643050"/>
              <a:ext cx="559159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사회적 통념상 </a:t>
              </a:r>
              <a:r>
                <a:rPr lang="ko-KR" altLang="en-US" sz="2800" b="1" dirty="0" err="1" smtClean="0">
                  <a:solidFill>
                    <a:schemeClr val="bg1">
                      <a:lumMod val="75000"/>
                    </a:schemeClr>
                  </a:solidFill>
                </a:rPr>
                <a:t>옥탑방은</a:t>
              </a:r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endParaRPr lang="en-US" altLang="ko-KR" sz="2800" b="1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건축물로 간주되므로 </a:t>
              </a:r>
              <a:endParaRPr lang="en-US" altLang="ko-KR" sz="2800" b="1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주거용도 사용시 보호대상에 속함</a:t>
              </a:r>
              <a:endParaRPr lang="ko-KR" altLang="en-US" sz="2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smtClean="0">
                <a:latin typeface="+mn-lt"/>
              </a:rPr>
              <a:t>목차</a:t>
            </a:r>
            <a:endParaRPr lang="ko-KR" altLang="en-US" b="1" dirty="0">
              <a:latin typeface="+mn-lt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</a:t>
            </a:fld>
            <a:endParaRPr lang="ko-KR" altLang="en-US"/>
          </a:p>
        </p:txBody>
      </p: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579466" y="2071678"/>
            <a:ext cx="8064500" cy="523875"/>
            <a:chOff x="136" y="1995"/>
            <a:chExt cx="5080" cy="33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8" name="Picture 93" descr="box_wid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204" y="1995"/>
              <a:ext cx="50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94"/>
            <p:cNvSpPr>
              <a:spLocks noChangeArrowheads="1"/>
            </p:cNvSpPr>
            <p:nvPr/>
          </p:nvSpPr>
          <p:spPr bwMode="gray">
            <a:xfrm>
              <a:off x="204" y="1995"/>
              <a:ext cx="4967" cy="3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en-US" altLang="ko-KR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ea typeface="굴림" charset="-127"/>
                </a:rPr>
                <a:t>   </a:t>
              </a:r>
              <a:r>
                <a:rPr kumimoji="1" lang="en-US" altLang="ko-KR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1. </a:t>
              </a:r>
              <a:r>
                <a:rPr kumimoji="1" lang="ko-KR" altLang="en-US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주거용 부동산의 종류</a:t>
              </a:r>
              <a:endParaRPr kumimoji="1" lang="en-US" altLang="ko-KR" sz="2800" b="1" i="0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+mj-ea"/>
                <a:ea typeface="+mj-ea"/>
              </a:endParaRPr>
            </a:p>
          </p:txBody>
        </p:sp>
        <p:grpSp>
          <p:nvGrpSpPr>
            <p:cNvPr id="10" name="Group 95"/>
            <p:cNvGrpSpPr>
              <a:grpSpLocks/>
            </p:cNvGrpSpPr>
            <p:nvPr/>
          </p:nvGrpSpPr>
          <p:grpSpPr bwMode="auto">
            <a:xfrm>
              <a:off x="136" y="2069"/>
              <a:ext cx="181" cy="181"/>
              <a:chOff x="385" y="1412"/>
              <a:chExt cx="181" cy="181"/>
            </a:xfrm>
          </p:grpSpPr>
          <p:pic>
            <p:nvPicPr>
              <p:cNvPr id="11" name="Picture 96" descr="b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85" y="1412"/>
                <a:ext cx="18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Oval 97"/>
              <p:cNvSpPr>
                <a:spLocks noChangeArrowheads="1"/>
              </p:cNvSpPr>
              <p:nvPr/>
            </p:nvSpPr>
            <p:spPr bwMode="gray">
              <a:xfrm>
                <a:off x="406" y="1433"/>
                <a:ext cx="138" cy="13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latinLnBrk="1" hangingPunct="1"/>
                <a:endParaRPr kumimoji="1" lang="en-US" altLang="ko-KR" b="0" i="0">
                  <a:solidFill>
                    <a:schemeClr val="tx1"/>
                  </a:solidFill>
                  <a:ea typeface="굴림" charset="-127"/>
                </a:endParaRPr>
              </a:p>
            </p:txBody>
          </p:sp>
        </p:grp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579466" y="3176589"/>
            <a:ext cx="8064500" cy="538163"/>
            <a:chOff x="136" y="1986"/>
            <a:chExt cx="5080" cy="339"/>
          </a:xfrm>
        </p:grpSpPr>
        <p:pic>
          <p:nvPicPr>
            <p:cNvPr id="15" name="Picture 93" descr="box_wid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204" y="1995"/>
              <a:ext cx="50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94"/>
            <p:cNvSpPr>
              <a:spLocks noChangeArrowheads="1"/>
            </p:cNvSpPr>
            <p:nvPr/>
          </p:nvSpPr>
          <p:spPr bwMode="gray">
            <a:xfrm>
              <a:off x="204" y="1986"/>
              <a:ext cx="4967" cy="3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en-US" altLang="ko-KR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   2. </a:t>
              </a:r>
              <a:r>
                <a:rPr kumimoji="1" lang="ko-KR" altLang="en-US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전세</a:t>
              </a:r>
              <a:r>
                <a:rPr kumimoji="1" lang="en-US" altLang="ko-KR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, </a:t>
              </a:r>
              <a:r>
                <a:rPr kumimoji="1" lang="ko-KR" altLang="en-US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그 실체</a:t>
              </a:r>
              <a:endParaRPr kumimoji="1" lang="en-US" altLang="ko-KR" sz="2800" b="1" i="0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+mj-ea"/>
                <a:ea typeface="+mj-ea"/>
              </a:endParaRPr>
            </a:p>
          </p:txBody>
        </p:sp>
        <p:grpSp>
          <p:nvGrpSpPr>
            <p:cNvPr id="17" name="Group 95"/>
            <p:cNvGrpSpPr>
              <a:grpSpLocks/>
            </p:cNvGrpSpPr>
            <p:nvPr/>
          </p:nvGrpSpPr>
          <p:grpSpPr bwMode="auto">
            <a:xfrm>
              <a:off x="136" y="2069"/>
              <a:ext cx="181" cy="181"/>
              <a:chOff x="385" y="1412"/>
              <a:chExt cx="181" cy="181"/>
            </a:xfrm>
          </p:grpSpPr>
          <p:pic>
            <p:nvPicPr>
              <p:cNvPr id="18" name="Picture 96" descr="b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85" y="1412"/>
                <a:ext cx="18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Oval 97"/>
              <p:cNvSpPr>
                <a:spLocks noChangeArrowheads="1"/>
              </p:cNvSpPr>
              <p:nvPr/>
            </p:nvSpPr>
            <p:spPr bwMode="gray">
              <a:xfrm>
                <a:off x="406" y="1433"/>
                <a:ext cx="138" cy="13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latinLnBrk="1" hangingPunct="1"/>
                <a:endParaRPr kumimoji="1" lang="en-US" altLang="ko-KR" b="0" i="0">
                  <a:solidFill>
                    <a:schemeClr val="tx1"/>
                  </a:solidFill>
                  <a:ea typeface="굴림" charset="-127"/>
                </a:endParaRPr>
              </a:p>
            </p:txBody>
          </p:sp>
        </p:grpSp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571472" y="4238633"/>
            <a:ext cx="8064500" cy="547689"/>
            <a:chOff x="136" y="1980"/>
            <a:chExt cx="5080" cy="345"/>
          </a:xfrm>
        </p:grpSpPr>
        <p:pic>
          <p:nvPicPr>
            <p:cNvPr id="22" name="Picture 93" descr="box_wid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204" y="1995"/>
              <a:ext cx="50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94"/>
            <p:cNvSpPr>
              <a:spLocks noChangeArrowheads="1"/>
            </p:cNvSpPr>
            <p:nvPr/>
          </p:nvSpPr>
          <p:spPr bwMode="gray">
            <a:xfrm>
              <a:off x="204" y="1980"/>
              <a:ext cx="4967" cy="3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en-US" altLang="ko-KR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   3. </a:t>
              </a:r>
              <a:r>
                <a:rPr kumimoji="1" lang="ko-KR" altLang="en-US" sz="2800" b="1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주택임대차 보호법</a:t>
              </a:r>
              <a:endParaRPr kumimoji="1" lang="en-US" altLang="ko-KR" sz="2800" b="1" i="0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+mj-ea"/>
                <a:ea typeface="+mj-ea"/>
              </a:endParaRPr>
            </a:p>
          </p:txBody>
        </p:sp>
        <p:grpSp>
          <p:nvGrpSpPr>
            <p:cNvPr id="24" name="Group 95"/>
            <p:cNvGrpSpPr>
              <a:grpSpLocks/>
            </p:cNvGrpSpPr>
            <p:nvPr/>
          </p:nvGrpSpPr>
          <p:grpSpPr bwMode="auto">
            <a:xfrm>
              <a:off x="136" y="2069"/>
              <a:ext cx="181" cy="181"/>
              <a:chOff x="385" y="1412"/>
              <a:chExt cx="181" cy="181"/>
            </a:xfrm>
          </p:grpSpPr>
          <p:pic>
            <p:nvPicPr>
              <p:cNvPr id="25" name="Picture 96" descr="b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85" y="1412"/>
                <a:ext cx="18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Oval 97"/>
              <p:cNvSpPr>
                <a:spLocks noChangeArrowheads="1"/>
              </p:cNvSpPr>
              <p:nvPr/>
            </p:nvSpPr>
            <p:spPr bwMode="gray">
              <a:xfrm>
                <a:off x="406" y="1433"/>
                <a:ext cx="138" cy="13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latinLnBrk="1" hangingPunct="1"/>
                <a:endParaRPr kumimoji="1" lang="en-US" altLang="ko-KR" b="0" i="0">
                  <a:solidFill>
                    <a:schemeClr val="tx1"/>
                  </a:solidFill>
                  <a:ea typeface="굴림" charset="-127"/>
                </a:endParaRPr>
              </a:p>
            </p:txBody>
          </p:sp>
        </p:grpSp>
      </p:grpSp>
      <p:grpSp>
        <p:nvGrpSpPr>
          <p:cNvPr id="27" name="Group 92"/>
          <p:cNvGrpSpPr>
            <a:grpSpLocks/>
          </p:cNvGrpSpPr>
          <p:nvPr/>
        </p:nvGrpSpPr>
        <p:grpSpPr bwMode="auto">
          <a:xfrm>
            <a:off x="571472" y="5286388"/>
            <a:ext cx="8064500" cy="547689"/>
            <a:chOff x="136" y="1980"/>
            <a:chExt cx="5080" cy="345"/>
          </a:xfrm>
        </p:grpSpPr>
        <p:pic>
          <p:nvPicPr>
            <p:cNvPr id="28" name="Picture 93" descr="box_wid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204" y="1995"/>
              <a:ext cx="50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Rectangle 94"/>
            <p:cNvSpPr>
              <a:spLocks noChangeArrowheads="1"/>
            </p:cNvSpPr>
            <p:nvPr/>
          </p:nvSpPr>
          <p:spPr bwMode="gray">
            <a:xfrm>
              <a:off x="204" y="1980"/>
              <a:ext cx="4967" cy="3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en-US" altLang="ko-KR" sz="2800" b="1" i="0" dirty="0" smtClean="0">
                  <a:solidFill>
                    <a:schemeClr val="bg1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+mj-ea"/>
                  <a:ea typeface="+mj-ea"/>
                </a:rPr>
                <a:t>   4. Et cetera</a:t>
              </a:r>
              <a:endParaRPr kumimoji="1" lang="en-US" altLang="ko-KR" sz="2800" b="1" i="0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+mj-ea"/>
                <a:ea typeface="+mj-ea"/>
              </a:endParaRPr>
            </a:p>
          </p:txBody>
        </p:sp>
        <p:grpSp>
          <p:nvGrpSpPr>
            <p:cNvPr id="30" name="Group 95"/>
            <p:cNvGrpSpPr>
              <a:grpSpLocks/>
            </p:cNvGrpSpPr>
            <p:nvPr/>
          </p:nvGrpSpPr>
          <p:grpSpPr bwMode="auto">
            <a:xfrm>
              <a:off x="136" y="2069"/>
              <a:ext cx="181" cy="181"/>
              <a:chOff x="385" y="1412"/>
              <a:chExt cx="181" cy="181"/>
            </a:xfrm>
          </p:grpSpPr>
          <p:pic>
            <p:nvPicPr>
              <p:cNvPr id="31" name="Picture 96" descr="b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85" y="1412"/>
                <a:ext cx="18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Oval 97"/>
              <p:cNvSpPr>
                <a:spLocks noChangeArrowheads="1"/>
              </p:cNvSpPr>
              <p:nvPr/>
            </p:nvSpPr>
            <p:spPr bwMode="gray">
              <a:xfrm>
                <a:off x="406" y="1433"/>
                <a:ext cx="138" cy="13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latinLnBrk="1" hangingPunct="1"/>
                <a:endParaRPr kumimoji="1" lang="en-US" altLang="ko-KR" b="0" i="0">
                  <a:solidFill>
                    <a:schemeClr val="tx1"/>
                  </a:solidFill>
                  <a:ea typeface="굴림" charset="-127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주택임대차보호법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적용범위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임대차계약 </a:t>
            </a:r>
            <a:r>
              <a:rPr lang="ko-KR" altLang="en-US" dirty="0" err="1" smtClean="0"/>
              <a:t>체결시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무허가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준공검사 미비상태 주택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미등기주택이어도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미등기 전세의 경우에도 적용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임차주택의 일부가 </a:t>
            </a:r>
            <a:r>
              <a:rPr lang="ko-KR" altLang="en-US" dirty="0" err="1" smtClean="0"/>
              <a:t>주거외의</a:t>
            </a:r>
            <a:r>
              <a:rPr lang="ko-KR" altLang="en-US" dirty="0" smtClean="0"/>
              <a:t> 목적으로 사용되는 경우에도 적용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오피스텔도 주택임대차보호법에 의해 적용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권리소유관계에 문제가 없는 주택을 </a:t>
            </a:r>
            <a:r>
              <a:rPr lang="ko-KR" altLang="en-US" dirty="0" err="1" smtClean="0"/>
              <a:t>임대시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임차인은 임대인 뿐만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자에도 대항력을 가짐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소액임차인은 일정 범위 보증금 내에서는 다른 어떤 </a:t>
            </a:r>
            <a:r>
              <a:rPr lang="ko-KR" altLang="en-US" dirty="0" err="1" smtClean="0"/>
              <a:t>담보물권자보다도</a:t>
            </a:r>
            <a:r>
              <a:rPr lang="ko-KR" altLang="en-US" dirty="0" smtClean="0"/>
              <a:t> 우선하여 변제 받을 수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수도권 과밀억제권역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보증금 </a:t>
            </a:r>
            <a:r>
              <a:rPr lang="en-US" altLang="ko-KR" dirty="0" smtClean="0"/>
              <a:t>4000</a:t>
            </a:r>
            <a:r>
              <a:rPr lang="ko-KR" altLang="en-US" dirty="0" smtClean="0"/>
              <a:t>만원 </a:t>
            </a:r>
            <a:r>
              <a:rPr lang="ko-KR" altLang="en-US" dirty="0" err="1" smtClean="0"/>
              <a:t>이하시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1600</a:t>
            </a:r>
            <a:r>
              <a:rPr lang="ko-KR" altLang="en-US" dirty="0" smtClean="0"/>
              <a:t>만원까지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광역시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보증금 </a:t>
            </a:r>
            <a:r>
              <a:rPr lang="en-US" altLang="ko-KR" dirty="0" smtClean="0"/>
              <a:t>3500</a:t>
            </a:r>
            <a:r>
              <a:rPr lang="ko-KR" altLang="en-US" dirty="0" smtClean="0"/>
              <a:t>만원 </a:t>
            </a:r>
            <a:r>
              <a:rPr lang="ko-KR" altLang="en-US" dirty="0" err="1" smtClean="0"/>
              <a:t>이하시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1400</a:t>
            </a:r>
            <a:r>
              <a:rPr lang="ko-KR" altLang="en-US" dirty="0" smtClean="0"/>
              <a:t>만원까지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기타지역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보증금 </a:t>
            </a:r>
            <a:r>
              <a:rPr lang="en-US" altLang="ko-KR" dirty="0" smtClean="0"/>
              <a:t>3000</a:t>
            </a:r>
            <a:r>
              <a:rPr lang="ko-KR" altLang="en-US" dirty="0" smtClean="0"/>
              <a:t>만원 </a:t>
            </a:r>
            <a:r>
              <a:rPr lang="ko-KR" altLang="en-US" dirty="0" err="1" smtClean="0"/>
              <a:t>이하시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1200</a:t>
            </a:r>
            <a:r>
              <a:rPr lang="ko-KR" altLang="en-US" dirty="0" smtClean="0"/>
              <a:t>만원까지</a:t>
            </a:r>
            <a:endParaRPr lang="en-US" altLang="ko-KR" dirty="0" smtClean="0"/>
          </a:p>
          <a:p>
            <a:pPr lvl="2"/>
            <a:endParaRPr lang="ko-KR" altLang="en-US" dirty="0" smtClean="0"/>
          </a:p>
          <a:p>
            <a:r>
              <a:rPr lang="ko-KR" altLang="en-US" dirty="0" smtClean="0"/>
              <a:t>다만 </a:t>
            </a:r>
            <a:r>
              <a:rPr lang="ko-KR" altLang="en-US" dirty="0" err="1" smtClean="0"/>
              <a:t>임대차계약시</a:t>
            </a:r>
            <a:r>
              <a:rPr lang="en-US" altLang="ko-KR" dirty="0" smtClean="0"/>
              <a:t>,</a:t>
            </a:r>
            <a:r>
              <a:rPr lang="ko-KR" altLang="en-US" dirty="0" smtClean="0"/>
              <a:t> 해당 주택에 권리소유관계상 문제가 있는 경우 임차권은 소멸되고 대항력은 소실된다</a:t>
            </a:r>
            <a:endParaRPr lang="en-US" altLang="ko-KR" dirty="0" smtClean="0"/>
          </a:p>
          <a:p>
            <a:endParaRPr lang="en-US" altLang="ko-KR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877436" y="2544071"/>
            <a:ext cx="7480778" cy="2956631"/>
            <a:chOff x="1317965" y="3044137"/>
            <a:chExt cx="7480778" cy="2956631"/>
          </a:xfrm>
        </p:grpSpPr>
        <p:pic>
          <p:nvPicPr>
            <p:cNvPr id="7" name="그림 6" descr="ktb10a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333333"/>
                </a:clrFrom>
                <a:clrTo>
                  <a:srgbClr val="33333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7965" y="3176613"/>
              <a:ext cx="3383462" cy="28241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643438" y="3044137"/>
              <a:ext cx="41553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원칙상 집주인이 망해도 </a:t>
              </a:r>
              <a:endParaRPr lang="en-US" altLang="ko-KR" sz="2800" b="1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법의 범위 내에서는</a:t>
              </a:r>
              <a:endParaRPr lang="en-US" altLang="ko-KR" sz="2800" b="1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ko-KR" altLang="en-US" sz="2800" b="1" dirty="0" smtClean="0">
                  <a:solidFill>
                    <a:schemeClr val="bg1">
                      <a:lumMod val="75000"/>
                    </a:schemeClr>
                  </a:solidFill>
                </a:rPr>
                <a:t>돈을 돌려 받을 수 있다</a:t>
              </a:r>
              <a:endParaRPr lang="ko-KR" altLang="en-US" sz="2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정말로 내 돈 돌려주나요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집 주인이 나가래요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어떻게 하죠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dirty="0" smtClean="0"/>
              <a:t>주택임대차 기간은 당사자간 자유로이 정할 수 있으나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기간의 정함이 없거나 기간을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 미만으로 정하였을 경우 임대차는 그 기간을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년으로 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다만</a:t>
            </a:r>
            <a:r>
              <a:rPr lang="en-US" altLang="ko-KR" dirty="0" smtClean="0"/>
              <a:t>,</a:t>
            </a:r>
            <a:r>
              <a:rPr lang="ko-KR" altLang="en-US" dirty="0" smtClean="0"/>
              <a:t> 임대차기간을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 이하로 약정한 경우 임대인은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 이하의 약정기간을 주장할 수 없으나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임차인은 이를 주장할 수 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임차인이 임대차 기간 </a:t>
            </a:r>
            <a:r>
              <a:rPr lang="ko-KR" altLang="en-US" dirty="0" err="1" smtClean="0"/>
              <a:t>만료전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월까지에 임대인에 의하여 갱신거절의 통지 또는 조건을 변경하지 아니하거나 갱신하지 아니한다는 뜻의 통지를 하지 아니한 경우에는 그 기간이 만료된 때에 전 임대차와 동일한 조건으로 다시 </a:t>
            </a:r>
            <a:r>
              <a:rPr lang="ko-KR" altLang="en-US" dirty="0" err="1" smtClean="0"/>
              <a:t>임대차한</a:t>
            </a:r>
            <a:r>
              <a:rPr lang="ko-KR" altLang="en-US" dirty="0" smtClean="0"/>
              <a:t> 것으로 본다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다만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임대차 기간을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년으로 정하여 임차인을 보호하려는 것은 임차인 자신의 의무를 다하지 않았을 때에도 무조건 보호해 준다는 취지는 아니므로 임차인이 </a:t>
            </a:r>
            <a:r>
              <a:rPr lang="en-US" altLang="ko-KR" dirty="0" smtClean="0"/>
              <a:t>2</a:t>
            </a:r>
            <a:r>
              <a:rPr lang="ko-KR" altLang="en-US" dirty="0" smtClean="0"/>
              <a:t>기의 차임을 연체하거나 기타 의무를 현저히 위반한 때에는 보호받지 못한다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넘버링으로 정리해보자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주택임대차기간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임대인의 경우</a:t>
            </a:r>
            <a:endParaRPr lang="en-US" altLang="ko-K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ko-KR" altLang="en-US" dirty="0" smtClean="0"/>
              <a:t>최소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 보장 의무</a:t>
            </a:r>
            <a:endParaRPr lang="en-US" altLang="ko-K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ko-KR" altLang="en-US" dirty="0" smtClean="0"/>
              <a:t>계약 만료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개월</a:t>
            </a:r>
            <a:r>
              <a:rPr lang="en-US" altLang="ko-KR" dirty="0" smtClean="0"/>
              <a:t>~1</a:t>
            </a:r>
            <a:r>
              <a:rPr lang="ko-KR" altLang="en-US" dirty="0" smtClean="0"/>
              <a:t>개월 전에는 갱신 여부 통지</a:t>
            </a:r>
            <a:endParaRPr lang="en-US" altLang="ko-K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 smtClean="0"/>
              <a:t>2</a:t>
            </a:r>
            <a:r>
              <a:rPr lang="ko-KR" altLang="en-US" dirty="0" smtClean="0"/>
              <a:t>번 이상 연체하지 않을 경우 강제퇴거 불가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임차인의 경우</a:t>
            </a:r>
            <a:endParaRPr lang="en-US" altLang="ko-K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ko-KR" altLang="en-US" dirty="0" smtClean="0"/>
              <a:t>계약대로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주장 가능</a:t>
            </a:r>
            <a:r>
              <a:rPr lang="en-US" altLang="ko-KR" dirty="0" smtClean="0"/>
              <a:t>(2</a:t>
            </a:r>
            <a:r>
              <a:rPr lang="ko-KR" altLang="en-US" dirty="0" smtClean="0"/>
              <a:t>년 이하 가능</a:t>
            </a:r>
            <a:r>
              <a:rPr lang="en-US" altLang="ko-KR" dirty="0" smtClean="0"/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ko-KR" altLang="en-US" dirty="0" smtClean="0"/>
              <a:t>계약 만료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개월</a:t>
            </a:r>
            <a:r>
              <a:rPr lang="en-US" altLang="ko-KR" dirty="0" smtClean="0"/>
              <a:t>~1</a:t>
            </a:r>
            <a:r>
              <a:rPr lang="ko-KR" altLang="en-US" dirty="0" smtClean="0"/>
              <a:t>개월 전에 갱신 여부 통지를 </a:t>
            </a:r>
            <a:r>
              <a:rPr lang="ko-KR" altLang="en-US" dirty="0" err="1" smtClean="0"/>
              <a:t>받지못하면</a:t>
            </a:r>
            <a:r>
              <a:rPr lang="ko-KR" altLang="en-US" dirty="0" smtClean="0"/>
              <a:t> 같은 조건으로 자동 재계약</a:t>
            </a:r>
            <a:endParaRPr lang="en-US" altLang="ko-K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 smtClean="0"/>
              <a:t>2</a:t>
            </a:r>
            <a:r>
              <a:rPr lang="ko-KR" altLang="en-US" dirty="0" smtClean="0"/>
              <a:t>번 이상 연체하지 않으면 계약기간</a:t>
            </a:r>
            <a:r>
              <a:rPr lang="en-US" altLang="ko-KR" dirty="0" smtClean="0"/>
              <a:t>/2</a:t>
            </a:r>
            <a:r>
              <a:rPr lang="ko-KR" altLang="en-US" dirty="0" smtClean="0"/>
              <a:t>년 주거 가능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어떻게 해야 하나요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기본 요건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주거 목적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주거 목적으로 임대차 계약을 맺었을 시에만 적용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채권담보목적 등 주거 목적 외에는 적용 불가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실제 임차인이 임대한 건물에서 사는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전입신고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임차인이 </a:t>
            </a:r>
            <a:r>
              <a:rPr lang="ko-KR" altLang="en-US" smtClean="0"/>
              <a:t>행정기관에 인도받은 </a:t>
            </a:r>
            <a:r>
              <a:rPr lang="ko-KR" altLang="en-US" dirty="0" smtClean="0"/>
              <a:t>것을 신고하는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확정일자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임대차계약시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임대인과 임차인간 합의로 인도일자를 임대차계약증서에 기재한 날짜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2844" y="2746244"/>
            <a:ext cx="88953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인도</a:t>
            </a:r>
            <a:r>
              <a:rPr lang="en-US" altLang="ko-KR" sz="54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, </a:t>
            </a:r>
            <a:r>
              <a:rPr lang="ko-KR" altLang="en-US" sz="54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전입신고</a:t>
            </a:r>
            <a:r>
              <a:rPr lang="en-US" altLang="ko-KR" sz="54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, </a:t>
            </a:r>
            <a:r>
              <a:rPr lang="ko-KR" altLang="en-US" sz="54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확정일자는 </a:t>
            </a:r>
            <a:endParaRPr lang="en-US" altLang="ko-KR" sz="5400" b="1" dirty="0" smtClean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반드시 확보해야 한다</a:t>
            </a:r>
            <a:r>
              <a:rPr lang="en-US" altLang="ko-KR" sz="54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!</a:t>
            </a:r>
            <a:endParaRPr lang="ko-KR" altLang="en-US" sz="5400" b="1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집 주인이 바뀌었어요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나가래요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임대차 </a:t>
            </a:r>
            <a:r>
              <a:rPr lang="ko-KR" altLang="en-US" dirty="0" err="1" smtClean="0"/>
              <a:t>계약시</a:t>
            </a:r>
            <a:r>
              <a:rPr lang="ko-KR" altLang="en-US" dirty="0" smtClean="0"/>
              <a:t> 권리소유관계에 이상이 없었을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 주택 소유주는 기존 임대차계약에 관한 모든 것을 승계하므로 안심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다만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이는 인도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전입신고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확정일자가 확보된 이후에 권리소유관계에 문제가 생긴 경우에만 적용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25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428728" y="5209302"/>
            <a:ext cx="6143668" cy="1077218"/>
            <a:chOff x="285720" y="3571876"/>
            <a:chExt cx="6143668" cy="1077218"/>
          </a:xfrm>
        </p:grpSpPr>
        <p:grpSp>
          <p:nvGrpSpPr>
            <p:cNvPr id="8" name="그룹 13"/>
            <p:cNvGrpSpPr/>
            <p:nvPr/>
          </p:nvGrpSpPr>
          <p:grpSpPr>
            <a:xfrm>
              <a:off x="285720" y="3643314"/>
              <a:ext cx="1107996" cy="1000132"/>
              <a:chOff x="-642974" y="1714488"/>
              <a:chExt cx="1107996" cy="1000132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-607962" y="1714488"/>
                <a:ext cx="1071570" cy="100013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642974" y="1785926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 smtClean="0">
                    <a:solidFill>
                      <a:schemeClr val="bg1">
                        <a:lumMod val="75000"/>
                      </a:schemeClr>
                    </a:solidFill>
                  </a:rPr>
                  <a:t>┐─</a:t>
                </a:r>
                <a:endParaRPr lang="ko-KR" altLang="en-US" sz="36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329915" y="3571876"/>
              <a:ext cx="509947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ko-KR" altLang="en-US" sz="3200" b="1" dirty="0" smtClean="0">
                  <a:solidFill>
                    <a:schemeClr val="bg1">
                      <a:lumMod val="75000"/>
                    </a:schemeClr>
                  </a:solidFill>
                </a:rPr>
                <a:t>세상에 믿을 놈 하나 없다</a:t>
              </a:r>
              <a:r>
                <a:rPr lang="en-US" altLang="ko-KR" sz="3200" b="1" dirty="0" smtClean="0">
                  <a:solidFill>
                    <a:schemeClr val="bg1">
                      <a:lumMod val="75000"/>
                    </a:schemeClr>
                  </a:solidFill>
                </a:rPr>
                <a:t>. </a:t>
              </a:r>
            </a:p>
            <a:p>
              <a:pPr>
                <a:buNone/>
              </a:pPr>
              <a:r>
                <a:rPr lang="ko-KR" altLang="en-US" sz="3200" b="1" dirty="0" smtClean="0">
                  <a:solidFill>
                    <a:schemeClr val="bg1">
                      <a:lumMod val="75000"/>
                    </a:schemeClr>
                  </a:solidFill>
                </a:rPr>
                <a:t>등기는 스스로 확인하자</a:t>
              </a:r>
              <a:r>
                <a:rPr lang="en-US" altLang="ko-KR" sz="3200" b="1" dirty="0" smtClean="0">
                  <a:solidFill>
                    <a:schemeClr val="bg1">
                      <a:lumMod val="75000"/>
                    </a:schemeClr>
                  </a:solidFill>
                </a:rPr>
                <a:t>.</a:t>
              </a:r>
              <a:endParaRPr lang="ko-KR" altLang="en-US" sz="3200" b="1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어떻게 해야 하나요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필수 추가 요건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임대차계약시</a:t>
            </a:r>
            <a:r>
              <a:rPr lang="ko-KR" altLang="en-US" dirty="0" smtClean="0"/>
              <a:t> 해당 주택은 권리소유관계에 이상이 없어야 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임대차계약시</a:t>
            </a:r>
            <a:r>
              <a:rPr lang="ko-KR" altLang="en-US" dirty="0" smtClean="0"/>
              <a:t> 반드시 등기를 확인하여 저당권 등기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가압류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압류등기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가등기 등이 있는지 확인한다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인도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전입신고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확정일자 중 하나라도 제대로 확보되지 않은 상태에서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주택 권리소유관계에 변동발생시 </a:t>
            </a:r>
            <a:r>
              <a:rPr lang="ko-KR" altLang="en-US" dirty="0" err="1" smtClean="0"/>
              <a:t>법적문제로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발전가능하다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공동주택의 경우</a:t>
            </a:r>
            <a:r>
              <a:rPr lang="en-US" altLang="ko-KR" dirty="0" smtClean="0"/>
              <a:t>,</a:t>
            </a:r>
            <a:r>
              <a:rPr lang="ko-KR" altLang="en-US" dirty="0" smtClean="0"/>
              <a:t> 행정기관에 등록된 장부의 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호수까지 명확히 기재하여 등록해야 효력이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어떻게 얻는 것이 좋을까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반드시 소유권리관계에 이상이 없는 집을 선택한다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인도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전입신고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계약시</a:t>
            </a:r>
            <a:r>
              <a:rPr lang="ko-KR" altLang="en-US" dirty="0" smtClean="0"/>
              <a:t> 확정일자 확보는 반드시 </a:t>
            </a:r>
            <a:r>
              <a:rPr lang="ko-KR" altLang="en-US" dirty="0" err="1" smtClean="0"/>
              <a:t>해야한다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전세는 내 집이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부동산 가치를 따지기보다는 가격을 위주로 생각한다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재개발 예정 지역의 아파트를 노리는 것도 괜찮다고 한다</a:t>
            </a:r>
            <a:r>
              <a:rPr lang="en-US" altLang="ko-KR" dirty="0" smtClean="0"/>
              <a:t>. 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장기적 관점에서는 가능한 자신이 소유하고 싶은 지역에 전세를 얻는 것도 괜찮다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부동산은 지역 시장이다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소유희망지역에 전세를 얻어서 찬찬히 매물을 살펴보는 것은 장기적 관점에서는 추천할 만 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G103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9144000" cy="14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유익한 별책부록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재미삼아</a:t>
            </a:r>
            <a:r>
              <a:rPr lang="ko-KR" altLang="en-US" dirty="0" smtClean="0"/>
              <a:t> 알아보는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부동산중개수수료 얼마나 </a:t>
            </a:r>
            <a:r>
              <a:rPr lang="ko-KR" altLang="en-US" dirty="0" err="1" smtClean="0"/>
              <a:t>줘야하나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그들은 과연 얼마나 더 떼어먹는가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부동산중개수수료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관습적으로 구매인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판매인 양측에서 각각 매매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교환 및 </a:t>
            </a:r>
            <a:r>
              <a:rPr lang="ko-KR" altLang="en-US" dirty="0" err="1" smtClean="0"/>
              <a:t>임대차계약시</a:t>
            </a:r>
            <a:r>
              <a:rPr lang="ko-KR" altLang="en-US" dirty="0" smtClean="0"/>
              <a:t> 거래가액의 </a:t>
            </a:r>
            <a:r>
              <a:rPr lang="en-US" altLang="ko-KR" dirty="0" smtClean="0"/>
              <a:t>0.5~1 % </a:t>
            </a:r>
            <a:r>
              <a:rPr lang="ko-KR" altLang="en-US" dirty="0" smtClean="0"/>
              <a:t>정도를 지불한다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algn="ctr">
              <a:buNone/>
            </a:pPr>
            <a:r>
              <a:rPr lang="ko-KR" altLang="en-US" sz="8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법은 어떠한가</a:t>
            </a:r>
            <a:r>
              <a:rPr lang="en-US" altLang="ko-KR" sz="8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?</a:t>
            </a:r>
            <a:endParaRPr lang="ko-KR" altLang="en-US" sz="8800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SG103520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0" y="3000372"/>
            <a:ext cx="914400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주거용 부동산의 종류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내가 살 집은 어디인가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10815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3032"/>
                <a:gridCol w="1785950"/>
                <a:gridCol w="2843218"/>
                <a:gridCol w="20574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종별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거래가액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수수료 </a:t>
                      </a:r>
                      <a:r>
                        <a:rPr lang="ko-KR" altLang="en-US" dirty="0" err="1" smtClean="0"/>
                        <a:t>요율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한도액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9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매매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교환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&lt;5,000,000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90/10,000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35,000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5,000,000, &lt;10,000,000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70/10,000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60,000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10,000,000, &lt;30,000,000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60/10,000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150,000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30,000,000, &lt;50,000,000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50/10,000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200,000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50,000,000, &lt;1,000,000,000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40/10,000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300,000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1,000,000,000, &lt;2,000,000,000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30/10,000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500,000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2,000,000,000, &lt;4,000,000,000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25/10,000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800,000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4,000,000,000, &lt;8,000,000,000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20/10,000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1,200,000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8,000,000,000 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15/10,000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3,000,000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9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매매</a:t>
                      </a:r>
                      <a:r>
                        <a:rPr lang="en-US" altLang="ko-KR" dirty="0" smtClean="0"/>
                        <a:t>.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교환 외 임대차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&lt;1,000,000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80/10,000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7,000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1,000,000, &lt;5,000,000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70/10,000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30,000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5,000,000, &lt;10,000,000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60/10,000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50,000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10,000,000, &lt;30,000,000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50/10,000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120,000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30,000,000, &lt;50,000,000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40/10,000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150,000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50,000,000, &lt;1,000,000,000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30/10,000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250,000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1,000,000,000, &lt;2,000,000,000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25/10,000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400,000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2,000,000,000, &lt;4,000,000,000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20/10,000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600,000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≥</a:t>
                      </a:r>
                      <a:r>
                        <a:rPr lang="en-US" altLang="ko-KR" dirty="0" smtClean="0"/>
                        <a:t>4,000,000,000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15/10,000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≤ </a:t>
                      </a:r>
                      <a:r>
                        <a:rPr lang="en-US" altLang="ko-KR" dirty="0" smtClean="0"/>
                        <a:t>1,500,000</a:t>
                      </a:r>
                      <a:endParaRPr lang="ko-KR" altLang="en-US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028836" y="2143116"/>
            <a:ext cx="5114932" cy="254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法遠拳近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708 L 0 -0.736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2" animBg="1"/>
      <p:bldP spid="9" grpId="3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G1034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000372"/>
            <a:ext cx="9144000" cy="14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Questions ?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질문 있으신 분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건설교통부</a:t>
            </a:r>
            <a:r>
              <a:rPr lang="en-US" altLang="ko-KR" dirty="0" smtClean="0"/>
              <a:t>; </a:t>
            </a:r>
            <a:r>
              <a:rPr lang="ko-KR" altLang="en-US" dirty="0" smtClean="0"/>
              <a:t>임대주택 업무편람</a:t>
            </a:r>
            <a:r>
              <a:rPr lang="en-US" altLang="ko-KR" dirty="0" smtClean="0"/>
              <a:t>; </a:t>
            </a:r>
            <a:r>
              <a:rPr lang="ko-KR" altLang="en-US" dirty="0" smtClean="0"/>
              <a:t>건설교통부</a:t>
            </a:r>
            <a:r>
              <a:rPr lang="en-US" altLang="ko-KR" dirty="0" smtClean="0"/>
              <a:t>; 2005</a:t>
            </a:r>
          </a:p>
          <a:p>
            <a:r>
              <a:rPr lang="ko-KR" altLang="en-US" dirty="0" smtClean="0"/>
              <a:t>대한법률구조공단</a:t>
            </a:r>
            <a:r>
              <a:rPr lang="en-US" altLang="ko-KR" dirty="0" smtClean="0"/>
              <a:t>; </a:t>
            </a:r>
            <a:r>
              <a:rPr lang="ko-KR" altLang="en-US" dirty="0" smtClean="0"/>
              <a:t>알아두면 힘이 되는 생활법률</a:t>
            </a:r>
            <a:r>
              <a:rPr lang="en-US" altLang="ko-KR" dirty="0" smtClean="0"/>
              <a:t>; </a:t>
            </a:r>
            <a:r>
              <a:rPr lang="ko-KR" altLang="en-US" dirty="0" smtClean="0"/>
              <a:t>대한법률구조공단</a:t>
            </a:r>
            <a:r>
              <a:rPr lang="en-US" altLang="ko-KR" dirty="0" smtClean="0"/>
              <a:t>; 2000</a:t>
            </a:r>
            <a:endParaRPr lang="ko-KR" altLang="en-US" dirty="0" smtClean="0"/>
          </a:p>
          <a:p>
            <a:r>
              <a:rPr lang="ko-KR" altLang="en-US" dirty="0" smtClean="0"/>
              <a:t>박신영</a:t>
            </a:r>
            <a:r>
              <a:rPr lang="en-US" altLang="ko-KR" dirty="0" smtClean="0"/>
              <a:t>; </a:t>
            </a:r>
            <a:r>
              <a:rPr lang="ko-KR" altLang="en-US" dirty="0" smtClean="0"/>
              <a:t>주택전세제도의 기원과 전세시장 전망</a:t>
            </a:r>
            <a:r>
              <a:rPr lang="en-US" altLang="ko-KR" dirty="0" smtClean="0"/>
              <a:t>; </a:t>
            </a:r>
            <a:r>
              <a:rPr lang="ko-KR" altLang="en-US" dirty="0" smtClean="0"/>
              <a:t>주택</a:t>
            </a:r>
            <a:r>
              <a:rPr lang="en-US" altLang="ko-KR" dirty="0" smtClean="0"/>
              <a:t>; </a:t>
            </a:r>
            <a:r>
              <a:rPr lang="ko-KR" altLang="en-US" dirty="0" smtClean="0"/>
              <a:t>대한주택공사</a:t>
            </a:r>
            <a:r>
              <a:rPr lang="en-US" altLang="ko-KR" dirty="0" smtClean="0"/>
              <a:t>; 2000</a:t>
            </a:r>
          </a:p>
          <a:p>
            <a:r>
              <a:rPr lang="ko-KR" altLang="en-US" dirty="0" smtClean="0"/>
              <a:t>법무부</a:t>
            </a:r>
            <a:r>
              <a:rPr lang="en-US" altLang="ko-KR" dirty="0" smtClean="0"/>
              <a:t>; </a:t>
            </a:r>
            <a:r>
              <a:rPr lang="ko-KR" altLang="en-US" dirty="0" smtClean="0"/>
              <a:t>법과 생활</a:t>
            </a:r>
            <a:r>
              <a:rPr lang="en-US" altLang="ko-KR" dirty="0" smtClean="0"/>
              <a:t>; </a:t>
            </a:r>
            <a:r>
              <a:rPr lang="ko-KR" altLang="en-US" dirty="0" smtClean="0"/>
              <a:t>법무부</a:t>
            </a:r>
            <a:r>
              <a:rPr lang="en-US" altLang="ko-KR" dirty="0" smtClean="0"/>
              <a:t>; 1991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주택의 종류</a:t>
            </a:r>
            <a:r>
              <a:rPr lang="en-US" altLang="ko-KR" dirty="0" smtClean="0"/>
              <a:t>: </a:t>
            </a:r>
            <a:r>
              <a:rPr lang="ko-KR" altLang="en-US" dirty="0" smtClean="0"/>
              <a:t>뭐가 너무 많아요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아파트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ctr">
              <a:buNone/>
            </a:pP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단독 주택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ko-KR" alt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오피스텔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ctr">
              <a:buNone/>
            </a:pP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원룸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ctr">
              <a:buNone/>
            </a:pP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빌라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ctr">
              <a:buNone/>
            </a:pP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맨션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ctr">
              <a:buNone/>
            </a:pP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연립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ctr">
              <a:buNone/>
            </a:pP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다세대 주택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9016" y="4034387"/>
            <a:ext cx="5857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태초에 공무원이 가로되</a:t>
            </a:r>
            <a:endParaRPr lang="en-US" altLang="ko-KR" sz="4000" dirty="0" smtClean="0">
              <a:solidFill>
                <a:schemeClr val="bg1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r>
              <a:rPr lang="ko-KR" altLang="en-US" sz="4000" dirty="0" smtClean="0">
                <a:solidFill>
                  <a:schemeClr val="bg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전부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말장난</a:t>
            </a:r>
            <a:r>
              <a:rPr lang="ko-KR" altLang="en-US" sz="4000" b="1" dirty="0" smtClean="0">
                <a:solidFill>
                  <a:schemeClr val="bg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ko-KR" altLang="en-US" sz="4000" dirty="0" smtClean="0">
                <a:solidFill>
                  <a:schemeClr val="bg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일뿐이로다</a:t>
            </a:r>
            <a:endParaRPr lang="ko-KR" altLang="en-US" sz="4000" dirty="0">
              <a:solidFill>
                <a:schemeClr val="bg1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주택</a:t>
            </a:r>
            <a:r>
              <a:rPr lang="en-US" altLang="ko-KR" dirty="0" smtClean="0"/>
              <a:t>, Classification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단독 주택과 공동주택의 차이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여러 가지가 있으나 가장 알기 쉬운 것은</a:t>
            </a:r>
            <a:endParaRPr lang="en-US" altLang="ko-KR" dirty="0" smtClean="0"/>
          </a:p>
          <a:p>
            <a:pPr lvl="1">
              <a:buClr>
                <a:schemeClr val="tx1"/>
              </a:buClr>
            </a:pPr>
            <a:r>
              <a:rPr lang="ko-KR" altLang="en-US" dirty="0" smtClean="0"/>
              <a:t>분양 가능 여부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주택 층수의 구분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실제 주거 공간으로 등록된 공간만을 계산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</a:t>
            </a:r>
            <a:r>
              <a:rPr lang="ko-KR" altLang="en-US" dirty="0" smtClean="0"/>
              <a:t>층이 주차장이라면 </a:t>
            </a:r>
            <a:r>
              <a:rPr lang="en-US" altLang="ko-KR" dirty="0" smtClean="0"/>
              <a:t>2</a:t>
            </a:r>
            <a:r>
              <a:rPr lang="ko-KR" altLang="en-US" dirty="0" smtClean="0"/>
              <a:t>층부터 층수를 계산한다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단독 주택의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단독 주택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err="1" smtClean="0"/>
              <a:t>다가구</a:t>
            </a:r>
            <a:r>
              <a:rPr lang="ko-KR" altLang="en-US" dirty="0" smtClean="0"/>
              <a:t> 주택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층 이하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연면적 </a:t>
            </a:r>
            <a:r>
              <a:rPr lang="en-US" altLang="ko-KR" dirty="0" smtClean="0"/>
              <a:t>660m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 (200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</a:t>
            </a:r>
            <a:r>
              <a:rPr lang="ko-KR" altLang="en-US" dirty="0" smtClean="0"/>
              <a:t>세대 이상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세대 이하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가구별 분양 불가능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다중 주택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층 이하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연면적 </a:t>
            </a:r>
            <a:r>
              <a:rPr lang="en-US" altLang="ko-KR" dirty="0" smtClean="0"/>
              <a:t>330m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 </a:t>
            </a:r>
            <a:r>
              <a:rPr lang="en-US" altLang="ko-KR" dirty="0" smtClean="0"/>
              <a:t>(100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이하</a:t>
            </a:r>
          </a:p>
          <a:p>
            <a:pPr lvl="1"/>
            <a:r>
              <a:rPr lang="ko-KR" altLang="en-US" dirty="0" smtClean="0"/>
              <a:t>다수인이 장기간 거주할 수 있는 구조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독립된 주거의 형태를 갖추지 아니한 것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공동 주택의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다세대 주택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</a:t>
            </a:r>
            <a:r>
              <a:rPr lang="ko-KR" altLang="en-US" dirty="0" smtClean="0"/>
              <a:t>층 이하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연면적 </a:t>
            </a:r>
            <a:r>
              <a:rPr lang="en-US" altLang="ko-KR" dirty="0" smtClean="0"/>
              <a:t>660m</a:t>
            </a:r>
            <a:r>
              <a:rPr lang="en-US" altLang="ko-KR" baseline="30000" dirty="0" smtClean="0"/>
              <a:t>2 </a:t>
            </a:r>
            <a:r>
              <a:rPr lang="en-US" altLang="ko-KR" dirty="0" smtClean="0"/>
              <a:t> (200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</a:t>
            </a:r>
            <a:r>
              <a:rPr lang="ko-KR" altLang="en-US" dirty="0" smtClean="0"/>
              <a:t>세대 이상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연립 주택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</a:t>
            </a:r>
            <a:r>
              <a:rPr lang="ko-KR" altLang="en-US" dirty="0" smtClean="0"/>
              <a:t>층 이하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연면적 </a:t>
            </a:r>
            <a:r>
              <a:rPr lang="en-US" altLang="ko-KR" dirty="0" smtClean="0"/>
              <a:t>660m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 (200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r>
              <a:rPr lang="ko-KR" altLang="en-US" dirty="0" smtClean="0"/>
              <a:t> 초과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아파트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5</a:t>
            </a:r>
            <a:r>
              <a:rPr lang="ko-KR" altLang="en-US" dirty="0" smtClean="0"/>
              <a:t>층 이상의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모든 공동주택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기숙사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학교 또는 공장 등의 학생 또는 종업원 등을 위하여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공동취사 등을 할 수 있는 구조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독립된 주거의 형태를 갖추지 아니한 것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오피스텔은 무엇인가요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오피스텔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주거용 공간과 사무용 공간이 혼합되어 있으나 주거용 공간이 </a:t>
            </a:r>
            <a:r>
              <a:rPr lang="en-US" altLang="ko-KR" dirty="0" smtClean="0"/>
              <a:t>50% </a:t>
            </a:r>
            <a:r>
              <a:rPr lang="ko-KR" altLang="en-US" dirty="0" smtClean="0"/>
              <a:t>미만</a:t>
            </a:r>
            <a:endParaRPr lang="en-US" altLang="ko-KR" dirty="0" smtClean="0"/>
          </a:p>
          <a:p>
            <a:pPr lvl="1"/>
            <a:endParaRPr lang="ko-KR" altLang="en-US" dirty="0" smtClean="0"/>
          </a:p>
          <a:p>
            <a:pPr lvl="1"/>
            <a:r>
              <a:rPr lang="ko-KR" altLang="en-US" dirty="0" smtClean="0"/>
              <a:t>주택으로 등록되지 않음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</a:t>
            </a:r>
            <a:r>
              <a:rPr lang="ko-KR" altLang="en-US" dirty="0" smtClean="0"/>
              <a:t>가구 </a:t>
            </a:r>
            <a:r>
              <a:rPr lang="en-US" altLang="ko-KR" dirty="0" smtClean="0"/>
              <a:t>2</a:t>
            </a:r>
            <a:r>
              <a:rPr lang="ko-KR" altLang="en-US" dirty="0" smtClean="0"/>
              <a:t>주택에 해당하지 않음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SG103514.jpg"/>
          <p:cNvPicPr>
            <a:picLocks/>
          </p:cNvPicPr>
          <p:nvPr/>
        </p:nvPicPr>
        <p:blipFill>
          <a:blip r:embed="rId2">
            <a:clrChange>
              <a:clrFrom>
                <a:srgbClr val="F0ECF3"/>
              </a:clrFrom>
              <a:clrTo>
                <a:srgbClr val="F0ECF3">
                  <a:alpha val="0"/>
                </a:srgbClr>
              </a:clrTo>
            </a:clrChange>
          </a:blip>
          <a:srcRect l="-757" r="-346"/>
          <a:stretch>
            <a:fillRect/>
          </a:stretch>
        </p:blipFill>
        <p:spPr>
          <a:xfrm>
            <a:off x="1" y="3000372"/>
            <a:ext cx="9143999" cy="14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실체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내 집 마련의 시작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MD Winners Real Estate Section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80D-FAD9-4C8F-9DFB-04ADB9071140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Carcinogen</a:t>
            </a:r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Office PowerPoint</Application>
  <PresentationFormat>화면 슬라이드 쇼(4:3)</PresentationFormat>
  <Paragraphs>388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7" baseType="lpstr">
      <vt:lpstr>굴림</vt:lpstr>
      <vt:lpstr>Arial</vt:lpstr>
      <vt:lpstr>맑은 고딕</vt:lpstr>
      <vt:lpstr>Wingdings</vt:lpstr>
      <vt:lpstr>Office 테마</vt:lpstr>
      <vt:lpstr>주거용 부동산 및 전세 멀고도 험난한 내 집 마련의 꿈, 그리고 그 시작</vt:lpstr>
      <vt:lpstr>목차</vt:lpstr>
      <vt:lpstr>주거용 부동산의 종류</vt:lpstr>
      <vt:lpstr>주택의 종류: 뭐가 너무 많아요</vt:lpstr>
      <vt:lpstr>주택, Classification</vt:lpstr>
      <vt:lpstr>단독 주택의 종류</vt:lpstr>
      <vt:lpstr>공동 주택의 종류</vt:lpstr>
      <vt:lpstr>오피스텔은 무엇인가요?</vt:lpstr>
      <vt:lpstr>전세, 그 실체</vt:lpstr>
      <vt:lpstr>기원</vt:lpstr>
      <vt:lpstr>월세의 정의</vt:lpstr>
      <vt:lpstr>전세의 정의</vt:lpstr>
      <vt:lpstr>전세의 역할</vt:lpstr>
      <vt:lpstr>전세의 진실  -주택 가격이 오르지 않는 경우-</vt:lpstr>
      <vt:lpstr>전세의 진실 -주택 가격이 오르는 경우-</vt:lpstr>
      <vt:lpstr>전세의 진실 　</vt:lpstr>
      <vt:lpstr>주택임대차보호법</vt:lpstr>
      <vt:lpstr>주택임대차보호법이란?</vt:lpstr>
      <vt:lpstr>주택임대차보호법: 적용범위</vt:lpstr>
      <vt:lpstr>주택임대차보호법: 적용범위</vt:lpstr>
      <vt:lpstr>정말로 내 돈 돌려주나요?</vt:lpstr>
      <vt:lpstr>집 주인이 나가래요. 어떻게 하죠?</vt:lpstr>
      <vt:lpstr>길다. 넘버링으로 정리해보자.</vt:lpstr>
      <vt:lpstr>어떻게 해야 하나요?</vt:lpstr>
      <vt:lpstr>집 주인이 바뀌었어요. 나가래요.</vt:lpstr>
      <vt:lpstr>어떻게 해야 하나요?</vt:lpstr>
      <vt:lpstr>전세, 어떻게 얻는 것이 좋을까?</vt:lpstr>
      <vt:lpstr>유익한 별책부록: 재미삼아 알아보는 부동산중개수수료 얼마나 줘야하나?</vt:lpstr>
      <vt:lpstr>부동산중개수수료</vt:lpstr>
      <vt:lpstr>슬라이드 30</vt:lpstr>
      <vt:lpstr>Questions ?</vt:lpstr>
      <vt:lpstr>References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/>
  <cp:lastModifiedBy/>
  <cp:revision>105</cp:revision>
  <dcterms:created xsi:type="dcterms:W3CDTF">2007-07-22T14:36:36Z</dcterms:created>
  <dcterms:modified xsi:type="dcterms:W3CDTF">2007-07-29T07:11:34Z</dcterms:modified>
</cp:coreProperties>
</file>